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1" r:id="rId7"/>
    <p:sldId id="260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64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ltGray">
          <a:xfrm>
            <a:off x="0" y="0"/>
            <a:ext cx="1803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51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1828800" y="1524000"/>
            <a:ext cx="7162800" cy="1905000"/>
          </a:xfrm>
        </p:spPr>
        <p:txBody>
          <a:bodyPr/>
          <a:lstStyle>
            <a:lvl1pPr>
              <a:defRPr/>
            </a:lvl1pPr>
          </a:lstStyle>
          <a:p>
            <a:r>
              <a:rPr lang="es-MX" smtClean="0"/>
              <a:t>Haga clic para modificar el estilo de título del patrón</a:t>
            </a:r>
            <a:endParaRPr lang="es-MX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2098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s-MX" smtClean="0"/>
              <a:t>Haga clic para modificar el estilo de subtítulo del patrón</a:t>
            </a:r>
            <a:endParaRPr lang="es-MX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 sz="quarter" idx="2"/>
          </p:nvPr>
        </p:nvSpPr>
        <p:spPr>
          <a:xfrm>
            <a:off x="1828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9624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86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E4E0627-CAA4-4B62-955B-7DE73793E17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 smtClean="0"/>
              <a:t>Haga clic para modificar el estilo de texto del patrón</a:t>
            </a:r>
          </a:p>
          <a:p>
            <a:pPr lvl="1"/>
            <a:r>
              <a:rPr lang="es-MX" smtClean="0"/>
              <a:t>Segundo nivel</a:t>
            </a:r>
          </a:p>
          <a:p>
            <a:pPr lvl="2"/>
            <a:r>
              <a:rPr lang="es-MX" smtClean="0"/>
              <a:t>Tercer nivel</a:t>
            </a:r>
          </a:p>
          <a:p>
            <a:pPr lvl="3"/>
            <a:r>
              <a:rPr lang="es-MX" smtClean="0"/>
              <a:t>Cuarto nivel</a:t>
            </a:r>
          </a:p>
          <a:p>
            <a:pPr lvl="4"/>
            <a:r>
              <a:rPr lang="es-MX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FDCDAA-365C-4980-95ED-BAF85D1EF8A6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96100" y="609600"/>
            <a:ext cx="1943100" cy="5410200"/>
          </a:xfrm>
        </p:spPr>
        <p:txBody>
          <a:bodyPr vert="eaVert"/>
          <a:lstStyle/>
          <a:p>
            <a:r>
              <a:rPr lang="es-MX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066800" y="609600"/>
            <a:ext cx="5676900" cy="5410200"/>
          </a:xfrm>
        </p:spPr>
        <p:txBody>
          <a:bodyPr vert="eaVert"/>
          <a:lstStyle/>
          <a:p>
            <a:pPr lvl="0"/>
            <a:r>
              <a:rPr lang="es-MX" smtClean="0"/>
              <a:t>Haga clic para modificar el estilo de texto del patrón</a:t>
            </a:r>
          </a:p>
          <a:p>
            <a:pPr lvl="1"/>
            <a:r>
              <a:rPr lang="es-MX" smtClean="0"/>
              <a:t>Segundo nivel</a:t>
            </a:r>
          </a:p>
          <a:p>
            <a:pPr lvl="2"/>
            <a:r>
              <a:rPr lang="es-MX" smtClean="0"/>
              <a:t>Tercer nivel</a:t>
            </a:r>
          </a:p>
          <a:p>
            <a:pPr lvl="3"/>
            <a:r>
              <a:rPr lang="es-MX" smtClean="0"/>
              <a:t>Cuarto nivel</a:t>
            </a:r>
          </a:p>
          <a:p>
            <a:pPr lvl="4"/>
            <a:r>
              <a:rPr lang="es-MX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65AB4E-5C0E-4C5B-A036-497761CC6E9D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 smtClean="0"/>
              <a:t>Haga clic para modificar el estilo de texto del patrón</a:t>
            </a:r>
          </a:p>
          <a:p>
            <a:pPr lvl="1"/>
            <a:r>
              <a:rPr lang="es-MX" smtClean="0"/>
              <a:t>Segundo nivel</a:t>
            </a:r>
          </a:p>
          <a:p>
            <a:pPr lvl="2"/>
            <a:r>
              <a:rPr lang="es-MX" smtClean="0"/>
              <a:t>Tercer nivel</a:t>
            </a:r>
          </a:p>
          <a:p>
            <a:pPr lvl="3"/>
            <a:r>
              <a:rPr lang="es-MX" smtClean="0"/>
              <a:t>Cuarto nivel</a:t>
            </a:r>
          </a:p>
          <a:p>
            <a:pPr lvl="4"/>
            <a:r>
              <a:rPr lang="es-MX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499040-207E-46FA-BE2F-C0F2985E268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MX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MX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966CFB-F6FB-49A2-90A2-7470EADE4289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0668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MX" smtClean="0"/>
              <a:t>Haga clic para modificar el estilo de texto del patrón</a:t>
            </a:r>
          </a:p>
          <a:p>
            <a:pPr lvl="1"/>
            <a:r>
              <a:rPr lang="es-MX" smtClean="0"/>
              <a:t>Segundo nivel</a:t>
            </a:r>
          </a:p>
          <a:p>
            <a:pPr lvl="2"/>
            <a:r>
              <a:rPr lang="es-MX" smtClean="0"/>
              <a:t>Tercer nivel</a:t>
            </a:r>
          </a:p>
          <a:p>
            <a:pPr lvl="3"/>
            <a:r>
              <a:rPr lang="es-MX" smtClean="0"/>
              <a:t>Cuarto nivel</a:t>
            </a:r>
          </a:p>
          <a:p>
            <a:pPr lvl="4"/>
            <a:r>
              <a:rPr lang="es-MX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029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MX" smtClean="0"/>
              <a:t>Haga clic para modificar el estilo de texto del patrón</a:t>
            </a:r>
          </a:p>
          <a:p>
            <a:pPr lvl="1"/>
            <a:r>
              <a:rPr lang="es-MX" smtClean="0"/>
              <a:t>Segundo nivel</a:t>
            </a:r>
          </a:p>
          <a:p>
            <a:pPr lvl="2"/>
            <a:r>
              <a:rPr lang="es-MX" smtClean="0"/>
              <a:t>Tercer nivel</a:t>
            </a:r>
          </a:p>
          <a:p>
            <a:pPr lvl="3"/>
            <a:r>
              <a:rPr lang="es-MX" smtClean="0"/>
              <a:t>Cuarto nivel</a:t>
            </a:r>
          </a:p>
          <a:p>
            <a:pPr lvl="4"/>
            <a:r>
              <a:rPr lang="es-MX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B473F6-6D08-4D9E-9E7C-EA6AF1D0B12A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MX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MX" smtClean="0"/>
              <a:t>Haga clic para modificar el estilo de texto del patrón</a:t>
            </a:r>
          </a:p>
          <a:p>
            <a:pPr lvl="1"/>
            <a:r>
              <a:rPr lang="es-MX" smtClean="0"/>
              <a:t>Segundo nivel</a:t>
            </a:r>
          </a:p>
          <a:p>
            <a:pPr lvl="2"/>
            <a:r>
              <a:rPr lang="es-MX" smtClean="0"/>
              <a:t>Tercer nivel</a:t>
            </a:r>
          </a:p>
          <a:p>
            <a:pPr lvl="3"/>
            <a:r>
              <a:rPr lang="es-MX" smtClean="0"/>
              <a:t>Cuarto nivel</a:t>
            </a:r>
          </a:p>
          <a:p>
            <a:pPr lvl="4"/>
            <a:r>
              <a:rPr lang="es-MX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MX" smtClean="0"/>
              <a:t>Haga clic para modificar el estilo de texto del patrón</a:t>
            </a:r>
          </a:p>
          <a:p>
            <a:pPr lvl="1"/>
            <a:r>
              <a:rPr lang="es-MX" smtClean="0"/>
              <a:t>Segundo nivel</a:t>
            </a:r>
          </a:p>
          <a:p>
            <a:pPr lvl="2"/>
            <a:r>
              <a:rPr lang="es-MX" smtClean="0"/>
              <a:t>Tercer nivel</a:t>
            </a:r>
          </a:p>
          <a:p>
            <a:pPr lvl="3"/>
            <a:r>
              <a:rPr lang="es-MX" smtClean="0"/>
              <a:t>Cuarto nivel</a:t>
            </a:r>
          </a:p>
          <a:p>
            <a:pPr lvl="4"/>
            <a:r>
              <a:rPr lang="es-MX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881DFD-6280-44CA-869F-E24F0DD9BF9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8DCF0A-8D9E-4C66-AB0E-A2AB640221C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116A49-B0CA-4A67-9A1A-5F816696FB49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MX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 smtClean="0"/>
              <a:t>Haga clic para modificar el estilo de texto del patrón</a:t>
            </a:r>
          </a:p>
          <a:p>
            <a:pPr lvl="1"/>
            <a:r>
              <a:rPr lang="es-MX" smtClean="0"/>
              <a:t>Segundo nivel</a:t>
            </a:r>
          </a:p>
          <a:p>
            <a:pPr lvl="2"/>
            <a:r>
              <a:rPr lang="es-MX" smtClean="0"/>
              <a:t>Tercer nivel</a:t>
            </a:r>
          </a:p>
          <a:p>
            <a:pPr lvl="3"/>
            <a:r>
              <a:rPr lang="es-MX" smtClean="0"/>
              <a:t>Cuarto nivel</a:t>
            </a:r>
          </a:p>
          <a:p>
            <a:pPr lvl="4"/>
            <a:r>
              <a:rPr lang="es-MX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2D3F6A-C0A4-48CE-A90D-73924CD85E8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MX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 smtClean="0"/>
              <a:t>Haga clic en el icono para agregar una imagen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9E08C8-853F-4C17-BFE7-07CCBA3B266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8915400" cy="6858000"/>
            <a:chOff x="0" y="0"/>
            <a:chExt cx="5616" cy="4320"/>
          </a:xfrm>
        </p:grpSpPr>
        <p:pic>
          <p:nvPicPr>
            <p:cNvPr id="1026" name="Picture 2"/>
            <p:cNvPicPr>
              <a:picLocks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ltGray">
            <a:xfrm>
              <a:off x="0" y="0"/>
              <a:ext cx="1136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027" name="Rectangle 3"/>
            <p:cNvSpPr>
              <a:spLocks noChangeArrowheads="1"/>
            </p:cNvSpPr>
            <p:nvPr/>
          </p:nvSpPr>
          <p:spPr bwMode="white">
            <a:xfrm>
              <a:off x="576" y="1152"/>
              <a:ext cx="5040" cy="2736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</p:grp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MX" smtClean="0"/>
              <a:t>Haga clic para modificar el estilo de título del patrón</a:t>
            </a:r>
            <a:endParaRPr lang="es-MX" smtClean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MX" smtClean="0"/>
              <a:t>Haga clic para modificar el estilo de texto del patrón</a:t>
            </a:r>
          </a:p>
          <a:p>
            <a:pPr lvl="1"/>
            <a:r>
              <a:rPr lang="es-MX" smtClean="0"/>
              <a:t>Segundo nivel</a:t>
            </a:r>
          </a:p>
          <a:p>
            <a:pPr lvl="2"/>
            <a:r>
              <a:rPr lang="es-MX" smtClean="0"/>
              <a:t>Tercer nivel</a:t>
            </a:r>
          </a:p>
          <a:p>
            <a:pPr lvl="3"/>
            <a:r>
              <a:rPr lang="es-MX" smtClean="0"/>
              <a:t>Cuarto nivel</a:t>
            </a:r>
          </a:p>
          <a:p>
            <a:pPr lvl="4"/>
            <a:r>
              <a:rPr lang="es-MX" smtClean="0"/>
              <a:t>Quinto nivel</a:t>
            </a:r>
            <a:endParaRPr lang="es-MX" smtClean="0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MX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05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MX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78CF756-E7E9-4D50-B074-160B1E48D586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928794" y="214290"/>
            <a:ext cx="717375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7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hallenge Shadow" pitchFamily="2" charset="0"/>
              </a:rPr>
              <a:t>BRILLAMETALES</a:t>
            </a:r>
            <a:endParaRPr lang="es-ES" sz="7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hallenge Shadow" pitchFamily="2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571604" y="1571612"/>
            <a:ext cx="7633821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3600" dirty="0" smtClean="0">
                <a:solidFill>
                  <a:srgbClr val="FFFF00"/>
                </a:solidFill>
                <a:latin typeface="Script MT Bold" pitchFamily="66" charset="0"/>
              </a:rPr>
              <a:t>Brilla todo tipo de metales sin dejar </a:t>
            </a:r>
          </a:p>
          <a:p>
            <a:pPr algn="ctr"/>
            <a:r>
              <a:rPr lang="es-MX" sz="3600" dirty="0" smtClean="0">
                <a:solidFill>
                  <a:srgbClr val="FFFF00"/>
                </a:solidFill>
                <a:latin typeface="Script MT Bold" pitchFamily="66" charset="0"/>
              </a:rPr>
              <a:t>manchas, ni rayas, no Contiene </a:t>
            </a:r>
          </a:p>
          <a:p>
            <a:pPr algn="ctr"/>
            <a:r>
              <a:rPr lang="es-MX" sz="3600" dirty="0" smtClean="0">
                <a:solidFill>
                  <a:srgbClr val="FFFF00"/>
                </a:solidFill>
                <a:latin typeface="Script MT Bold" pitchFamily="66" charset="0"/>
              </a:rPr>
              <a:t>solventes y hasta puede brillar </a:t>
            </a:r>
          </a:p>
          <a:p>
            <a:pPr algn="ctr"/>
            <a:r>
              <a:rPr lang="es-MX" sz="3600" dirty="0" smtClean="0">
                <a:solidFill>
                  <a:srgbClr val="FFFF00"/>
                </a:solidFill>
                <a:latin typeface="Script MT Bold" pitchFamily="66" charset="0"/>
              </a:rPr>
              <a:t>las ollas de la cocina.</a:t>
            </a:r>
          </a:p>
          <a:p>
            <a:pPr algn="ctr"/>
            <a:endParaRPr lang="es-MX" sz="3600" dirty="0">
              <a:solidFill>
                <a:srgbClr val="FFFF00"/>
              </a:solidFill>
              <a:latin typeface="Script MT Bold" pitchFamily="66" charset="0"/>
            </a:endParaRPr>
          </a:p>
          <a:p>
            <a:pPr algn="ctr"/>
            <a:r>
              <a:rPr lang="es-MX" sz="3600" dirty="0" smtClean="0">
                <a:solidFill>
                  <a:srgbClr val="FFFF00"/>
                </a:solidFill>
                <a:latin typeface="Script MT Bold" pitchFamily="66" charset="0"/>
              </a:rPr>
              <a:t>Se esparce una fina capa con</a:t>
            </a:r>
          </a:p>
          <a:p>
            <a:pPr algn="ctr"/>
            <a:r>
              <a:rPr lang="es-MX" sz="3600" dirty="0" smtClean="0">
                <a:solidFill>
                  <a:srgbClr val="FFFF00"/>
                </a:solidFill>
                <a:latin typeface="Script MT Bold" pitchFamily="66" charset="0"/>
              </a:rPr>
              <a:t> un trapo hasta que se torne negro, </a:t>
            </a:r>
          </a:p>
          <a:p>
            <a:pPr algn="ctr"/>
            <a:r>
              <a:rPr lang="es-MX" sz="3600" dirty="0" smtClean="0">
                <a:solidFill>
                  <a:srgbClr val="FFFF00"/>
                </a:solidFill>
                <a:latin typeface="Script MT Bold" pitchFamily="66" charset="0"/>
              </a:rPr>
              <a:t>Luego se lustra con paño y</a:t>
            </a:r>
          </a:p>
          <a:p>
            <a:pPr algn="ctr"/>
            <a:r>
              <a:rPr lang="es-MX" sz="3600" dirty="0" smtClean="0">
                <a:solidFill>
                  <a:srgbClr val="FFFF00"/>
                </a:solidFill>
                <a:latin typeface="Script MT Bold" pitchFamily="66" charset="0"/>
              </a:rPr>
              <a:t> el acabado es brillante y resplandeciente</a:t>
            </a:r>
            <a:endParaRPr lang="es-MX" sz="3600" dirty="0">
              <a:solidFill>
                <a:srgbClr val="FFFF00"/>
              </a:solidFill>
              <a:latin typeface="Script MT Bold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928794" y="214290"/>
            <a:ext cx="6877204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7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hallenge Shadow" pitchFamily="2" charset="0"/>
              </a:rPr>
              <a:t>INGREDIENTES</a:t>
            </a:r>
            <a:endParaRPr lang="es-ES" sz="7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hallenge Shadow" pitchFamily="2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735252" y="1299977"/>
            <a:ext cx="21938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solidFill>
                  <a:srgbClr val="FFFF00"/>
                </a:solidFill>
                <a:latin typeface="Script MT Bold" pitchFamily="66" charset="0"/>
              </a:rPr>
              <a:t>Para 3 Kg</a:t>
            </a:r>
          </a:p>
          <a:p>
            <a:pPr algn="ctr"/>
            <a:endParaRPr lang="es-MX" sz="3600" dirty="0">
              <a:solidFill>
                <a:srgbClr val="FFFF00"/>
              </a:solidFill>
              <a:latin typeface="Script MT Bold" pitchFamily="66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857356" y="1928802"/>
            <a:ext cx="6845144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s-MX" sz="3200" dirty="0" smtClean="0">
                <a:solidFill>
                  <a:schemeClr val="tx1">
                    <a:lumMod val="10000"/>
                  </a:schemeClr>
                </a:solidFill>
                <a:latin typeface="Script MT Bold" pitchFamily="66" charset="0"/>
              </a:rPr>
              <a:t>300 gr Dióxido de aluminio malla 400</a:t>
            </a:r>
          </a:p>
          <a:p>
            <a:pPr>
              <a:buFont typeface="Wingdings" pitchFamily="2" charset="2"/>
              <a:buChar char="ü"/>
            </a:pPr>
            <a:r>
              <a:rPr lang="es-MX" sz="3200" dirty="0" smtClean="0">
                <a:solidFill>
                  <a:schemeClr val="tx1">
                    <a:lumMod val="10000"/>
                  </a:schemeClr>
                </a:solidFill>
                <a:latin typeface="Script MT Bold" pitchFamily="66" charset="0"/>
              </a:rPr>
              <a:t>1400 gr de aceite mineral</a:t>
            </a:r>
          </a:p>
          <a:p>
            <a:pPr>
              <a:buFont typeface="Wingdings" pitchFamily="2" charset="2"/>
              <a:buChar char="ü"/>
            </a:pPr>
            <a:r>
              <a:rPr lang="es-MX" sz="3200" dirty="0" smtClean="0">
                <a:solidFill>
                  <a:schemeClr val="tx1">
                    <a:lumMod val="10000"/>
                  </a:schemeClr>
                </a:solidFill>
                <a:latin typeface="Script MT Bold" pitchFamily="66" charset="0"/>
              </a:rPr>
              <a:t>100 gr de Dióxido  de titanio</a:t>
            </a:r>
          </a:p>
          <a:p>
            <a:pPr>
              <a:buFont typeface="Wingdings" pitchFamily="2" charset="2"/>
              <a:buChar char="ü"/>
            </a:pPr>
            <a:r>
              <a:rPr lang="es-MX" sz="3200" dirty="0" smtClean="0">
                <a:solidFill>
                  <a:schemeClr val="tx1">
                    <a:lumMod val="10000"/>
                  </a:schemeClr>
                </a:solidFill>
                <a:latin typeface="Script MT Bold" pitchFamily="66" charset="0"/>
              </a:rPr>
              <a:t>500 gr de cuarzo malla 325</a:t>
            </a:r>
          </a:p>
          <a:p>
            <a:pPr>
              <a:buFont typeface="Wingdings" pitchFamily="2" charset="2"/>
              <a:buChar char="ü"/>
            </a:pPr>
            <a:r>
              <a:rPr lang="es-MX" sz="3200" dirty="0" smtClean="0">
                <a:solidFill>
                  <a:schemeClr val="tx1">
                    <a:lumMod val="10000"/>
                  </a:schemeClr>
                </a:solidFill>
                <a:latin typeface="Script MT Bold" pitchFamily="66" charset="0"/>
              </a:rPr>
              <a:t>600 gr Ácido esteárico 3p</a:t>
            </a:r>
            <a:endParaRPr lang="es-MX" sz="3200" dirty="0">
              <a:solidFill>
                <a:schemeClr val="tx1">
                  <a:lumMod val="10000"/>
                </a:schemeClr>
              </a:solidFill>
              <a:latin typeface="Script MT Bold" pitchFamily="66" charset="0"/>
            </a:endParaRPr>
          </a:p>
        </p:txBody>
      </p:sp>
      <p:pic>
        <p:nvPicPr>
          <p:cNvPr id="4098" name="Picture 2" descr="http://www.distribuidorapagano.com.ar/Brilla%20metal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569973">
            <a:off x="4562047" y="4594921"/>
            <a:ext cx="4019154" cy="19447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928794" y="214290"/>
            <a:ext cx="6497291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7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hallenge Shadow" pitchFamily="2" charset="0"/>
              </a:rPr>
              <a:t>PREPARACIÓN</a:t>
            </a:r>
            <a:endParaRPr lang="es-ES" sz="7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hallenge Shadow" pitchFamily="2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270947" y="1928802"/>
            <a:ext cx="758733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AutoNum type="arabicPeriod"/>
            </a:pPr>
            <a:r>
              <a:rPr lang="es-MX" sz="3200" dirty="0" smtClean="0">
                <a:solidFill>
                  <a:schemeClr val="tx1">
                    <a:lumMod val="10000"/>
                  </a:schemeClr>
                </a:solidFill>
                <a:latin typeface="Script MT Bold" pitchFamily="66" charset="0"/>
              </a:rPr>
              <a:t>Disolver En un recipiente metálico el ácido </a:t>
            </a:r>
          </a:p>
          <a:p>
            <a:pPr marL="514350" indent="-514350"/>
            <a:r>
              <a:rPr lang="es-MX" sz="3200" dirty="0" smtClean="0">
                <a:solidFill>
                  <a:schemeClr val="tx1">
                    <a:lumMod val="10000"/>
                  </a:schemeClr>
                </a:solidFill>
                <a:latin typeface="Script MT Bold" pitchFamily="66" charset="0"/>
              </a:rPr>
              <a:t>esteárico a fuego medio </a:t>
            </a:r>
            <a:endParaRPr lang="es-MX" sz="3200" dirty="0">
              <a:solidFill>
                <a:schemeClr val="tx1">
                  <a:lumMod val="10000"/>
                </a:schemeClr>
              </a:solidFill>
              <a:latin typeface="Script MT Bold" pitchFamily="66" charset="0"/>
            </a:endParaRPr>
          </a:p>
        </p:txBody>
      </p:sp>
      <p:pic>
        <p:nvPicPr>
          <p:cNvPr id="16386" name="Picture 2" descr="http://www.velasfanales.com/img/Stearic_aci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0" y="2428868"/>
            <a:ext cx="1402942" cy="144808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7 CuadroTexto"/>
          <p:cNvSpPr txBox="1"/>
          <p:nvPr/>
        </p:nvSpPr>
        <p:spPr>
          <a:xfrm>
            <a:off x="1214414" y="3571876"/>
            <a:ext cx="743344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/>
            <a:r>
              <a:rPr lang="es-MX" sz="3200" dirty="0" smtClean="0">
                <a:solidFill>
                  <a:schemeClr val="tx1">
                    <a:lumMod val="10000"/>
                  </a:schemeClr>
                </a:solidFill>
                <a:latin typeface="Script MT Bold" pitchFamily="66" charset="0"/>
              </a:rPr>
              <a:t>2.  Agregar el Dióxido de titanio revolviendo </a:t>
            </a:r>
          </a:p>
          <a:p>
            <a:pPr marL="514350" indent="-514350"/>
            <a:r>
              <a:rPr lang="es-MX" sz="3200" dirty="0" smtClean="0">
                <a:solidFill>
                  <a:schemeClr val="tx1">
                    <a:lumMod val="10000"/>
                  </a:schemeClr>
                </a:solidFill>
                <a:latin typeface="Script MT Bold" pitchFamily="66" charset="0"/>
              </a:rPr>
              <a:t>Constantemente  hasta disolverlo</a:t>
            </a:r>
            <a:endParaRPr lang="es-MX" sz="3200" dirty="0">
              <a:solidFill>
                <a:schemeClr val="tx1">
                  <a:lumMod val="10000"/>
                </a:schemeClr>
              </a:solidFill>
              <a:latin typeface="Script MT Bold" pitchFamily="66" charset="0"/>
            </a:endParaRPr>
          </a:p>
        </p:txBody>
      </p:sp>
      <p:pic>
        <p:nvPicPr>
          <p:cNvPr id="16388" name="Picture 4" descr="http://eltamiz.com/images/tio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57950" y="3929066"/>
            <a:ext cx="2286016" cy="145009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9 CuadroTexto"/>
          <p:cNvSpPr txBox="1"/>
          <p:nvPr/>
        </p:nvSpPr>
        <p:spPr>
          <a:xfrm>
            <a:off x="1357290" y="5214950"/>
            <a:ext cx="799770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AutoNum type="arabicPeriod" startAt="3"/>
            </a:pPr>
            <a:r>
              <a:rPr lang="es-MX" sz="3200" dirty="0" smtClean="0">
                <a:solidFill>
                  <a:schemeClr val="tx1">
                    <a:lumMod val="10000"/>
                  </a:schemeClr>
                </a:solidFill>
                <a:latin typeface="Script MT Bold" pitchFamily="66" charset="0"/>
              </a:rPr>
              <a:t>Colocar el  ácido esteárico y el aceite mineral </a:t>
            </a:r>
          </a:p>
          <a:p>
            <a:pPr marL="514350" indent="-514350"/>
            <a:r>
              <a:rPr lang="es-MX" sz="3200" dirty="0" smtClean="0">
                <a:solidFill>
                  <a:schemeClr val="tx1">
                    <a:lumMod val="10000"/>
                  </a:schemeClr>
                </a:solidFill>
                <a:latin typeface="Script MT Bold" pitchFamily="66" charset="0"/>
              </a:rPr>
              <a:t>por 3 minutos mas al fuego</a:t>
            </a:r>
            <a:endParaRPr lang="es-MX" sz="3200" dirty="0">
              <a:solidFill>
                <a:schemeClr val="tx1">
                  <a:lumMod val="10000"/>
                </a:schemeClr>
              </a:solidFill>
              <a:latin typeface="Script MT Bold" pitchFamily="66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928794" y="214290"/>
            <a:ext cx="6497291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7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hallenge Shadow" pitchFamily="2" charset="0"/>
              </a:rPr>
              <a:t>PREPARACIÓN</a:t>
            </a:r>
            <a:endParaRPr lang="es-ES" sz="7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hallenge Shadow" pitchFamily="2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714480" y="1785926"/>
            <a:ext cx="7517956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/>
            <a:r>
              <a:rPr lang="es-MX" sz="3200" dirty="0" smtClean="0">
                <a:solidFill>
                  <a:schemeClr val="tx1">
                    <a:lumMod val="10000"/>
                  </a:schemeClr>
                </a:solidFill>
                <a:latin typeface="Script MT Bold" pitchFamily="66" charset="0"/>
              </a:rPr>
              <a:t>4.  Bajar la mezcla de fogón por seguridad,</a:t>
            </a:r>
          </a:p>
          <a:p>
            <a:pPr marL="514350" indent="-514350"/>
            <a:r>
              <a:rPr lang="es-MX" sz="3200" dirty="0" smtClean="0">
                <a:solidFill>
                  <a:schemeClr val="tx1">
                    <a:lumMod val="10000"/>
                  </a:schemeClr>
                </a:solidFill>
                <a:latin typeface="Script MT Bold" pitchFamily="66" charset="0"/>
              </a:rPr>
              <a:t>Para incorporar poco a poco el dióxido de </a:t>
            </a:r>
          </a:p>
          <a:p>
            <a:pPr marL="514350" indent="-514350"/>
            <a:r>
              <a:rPr lang="es-MX" sz="3200" dirty="0" smtClean="0">
                <a:solidFill>
                  <a:schemeClr val="tx1">
                    <a:lumMod val="10000"/>
                  </a:schemeClr>
                </a:solidFill>
                <a:latin typeface="Script MT Bold" pitchFamily="66" charset="0"/>
              </a:rPr>
              <a:t>Aluminio malla 400 y el cuarzo malla 325.</a:t>
            </a:r>
          </a:p>
          <a:p>
            <a:pPr marL="514350" indent="-514350"/>
            <a:r>
              <a:rPr lang="es-MX" sz="3200" dirty="0" smtClean="0">
                <a:solidFill>
                  <a:schemeClr val="tx1">
                    <a:lumMod val="10000"/>
                  </a:schemeClr>
                </a:solidFill>
                <a:latin typeface="Script MT Bold" pitchFamily="66" charset="0"/>
              </a:rPr>
              <a:t>Agitar hasta homogenizar</a:t>
            </a:r>
          </a:p>
          <a:p>
            <a:pPr marL="514350" indent="-514350"/>
            <a:endParaRPr lang="es-MX" sz="3200" dirty="0">
              <a:solidFill>
                <a:schemeClr val="tx1">
                  <a:lumMod val="10000"/>
                </a:schemeClr>
              </a:solidFill>
              <a:latin typeface="Script MT Bold" pitchFamily="66" charset="0"/>
            </a:endParaRPr>
          </a:p>
          <a:p>
            <a:pPr marL="514350" indent="-514350"/>
            <a:r>
              <a:rPr lang="es-MX" sz="3200" dirty="0" smtClean="0">
                <a:solidFill>
                  <a:schemeClr val="tx1">
                    <a:lumMod val="10000"/>
                  </a:schemeClr>
                </a:solidFill>
                <a:latin typeface="Script MT Bold" pitchFamily="66" charset="0"/>
              </a:rPr>
              <a:t>5. Pasar a dar la prueba de solidificación, </a:t>
            </a:r>
          </a:p>
          <a:p>
            <a:pPr marL="514350" indent="-514350"/>
            <a:r>
              <a:rPr lang="es-MX" sz="3200" dirty="0" smtClean="0">
                <a:solidFill>
                  <a:schemeClr val="tx1">
                    <a:lumMod val="10000"/>
                  </a:schemeClr>
                </a:solidFill>
                <a:latin typeface="Script MT Bold" pitchFamily="66" charset="0"/>
              </a:rPr>
              <a:t>Vertiendo un poco en el plato, esperamos dos </a:t>
            </a:r>
          </a:p>
          <a:p>
            <a:pPr marL="514350" indent="-514350"/>
            <a:r>
              <a:rPr lang="es-MX" sz="3200" dirty="0" smtClean="0">
                <a:solidFill>
                  <a:schemeClr val="tx1">
                    <a:lumMod val="10000"/>
                  </a:schemeClr>
                </a:solidFill>
                <a:latin typeface="Script MT Bold" pitchFamily="66" charset="0"/>
              </a:rPr>
              <a:t>Minutos que se seque y observamos que la</a:t>
            </a:r>
          </a:p>
          <a:p>
            <a:pPr marL="514350" indent="-514350"/>
            <a:r>
              <a:rPr lang="es-MX" sz="3200" dirty="0" smtClean="0">
                <a:solidFill>
                  <a:schemeClr val="tx1">
                    <a:lumMod val="10000"/>
                  </a:schemeClr>
                </a:solidFill>
                <a:latin typeface="Script MT Bold" pitchFamily="66" charset="0"/>
              </a:rPr>
              <a:t>Consistencia sea cremosa no compacta </a:t>
            </a:r>
            <a:endParaRPr lang="es-MX" sz="3200" dirty="0">
              <a:solidFill>
                <a:schemeClr val="tx1">
                  <a:lumMod val="10000"/>
                </a:schemeClr>
              </a:solidFill>
              <a:latin typeface="Script MT Bold" pitchFamily="66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571605" y="1000108"/>
            <a:ext cx="757239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ctr"/>
            <a:r>
              <a:rPr lang="es-MX" sz="3200" dirty="0" smtClean="0">
                <a:solidFill>
                  <a:srgbClr val="FFFF00"/>
                </a:solidFill>
                <a:latin typeface="Script MT Bold" pitchFamily="66" charset="0"/>
              </a:rPr>
              <a:t>Sugerencia de envase:</a:t>
            </a:r>
          </a:p>
          <a:p>
            <a:pPr marL="514350" indent="-514350" algn="ctr"/>
            <a:endParaRPr lang="es-MX" sz="3200" dirty="0">
              <a:solidFill>
                <a:srgbClr val="FFFF00"/>
              </a:solidFill>
              <a:latin typeface="Script MT Bold" pitchFamily="66" charset="0"/>
            </a:endParaRPr>
          </a:p>
          <a:p>
            <a:pPr marL="514350" indent="-514350" algn="ctr"/>
            <a:r>
              <a:rPr lang="es-MX" sz="3200" dirty="0" smtClean="0">
                <a:solidFill>
                  <a:srgbClr val="FFFF00"/>
                </a:solidFill>
                <a:latin typeface="Script MT Bold" pitchFamily="66" charset="0"/>
              </a:rPr>
              <a:t>Tubos Plásticos o en P.V.C</a:t>
            </a:r>
          </a:p>
          <a:p>
            <a:pPr marL="514350" indent="-514350" algn="ctr"/>
            <a:endParaRPr lang="es-MX" sz="3200" dirty="0">
              <a:solidFill>
                <a:srgbClr val="FFFF00"/>
              </a:solidFill>
              <a:latin typeface="Script MT Bold" pitchFamily="66" charset="0"/>
            </a:endParaRPr>
          </a:p>
          <a:p>
            <a:pPr marL="514350" indent="-514350" algn="ctr"/>
            <a:r>
              <a:rPr lang="es-MX" sz="3200" dirty="0" smtClean="0">
                <a:solidFill>
                  <a:srgbClr val="FFFF00"/>
                </a:solidFill>
                <a:latin typeface="Script MT Bold" pitchFamily="66" charset="0"/>
              </a:rPr>
              <a:t>Para que quede mas blanda añadir mas</a:t>
            </a:r>
          </a:p>
          <a:p>
            <a:pPr marL="514350" indent="-514350" algn="ctr"/>
            <a:r>
              <a:rPr lang="es-MX" sz="3200" dirty="0" smtClean="0">
                <a:solidFill>
                  <a:srgbClr val="FFFF00"/>
                </a:solidFill>
                <a:latin typeface="Script MT Bold" pitchFamily="66" charset="0"/>
              </a:rPr>
              <a:t>Aceite mineral y para mas consistencia  </a:t>
            </a:r>
          </a:p>
          <a:p>
            <a:pPr marL="514350" indent="-514350" algn="ctr"/>
            <a:r>
              <a:rPr lang="es-MX" sz="3200" dirty="0" smtClean="0">
                <a:solidFill>
                  <a:srgbClr val="FFFF00"/>
                </a:solidFill>
                <a:latin typeface="Script MT Bold" pitchFamily="66" charset="0"/>
              </a:rPr>
              <a:t>Ácido esteárico</a:t>
            </a:r>
            <a:endParaRPr lang="es-MX" sz="3200" dirty="0">
              <a:solidFill>
                <a:srgbClr val="FFFF00"/>
              </a:solidFill>
              <a:latin typeface="Script MT Bold" pitchFamily="66" charset="0"/>
            </a:endParaRPr>
          </a:p>
        </p:txBody>
      </p:sp>
      <p:pic>
        <p:nvPicPr>
          <p:cNvPr id="20482" name="Picture 2" descr="http://3.bp.blogspot.com/_EEl9NtCWwfM/SludYzP6j0I/AAAAAAAAAr4/Hab1Qv-EGdw/s400/0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4714884"/>
            <a:ext cx="5572164" cy="14845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regalosconlogo.es/images/1823%20plata%20B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18" y="1928802"/>
            <a:ext cx="2857520" cy="4530745"/>
          </a:xfrm>
          <a:prstGeom prst="rect">
            <a:avLst/>
          </a:prstGeom>
          <a:noFill/>
        </p:spPr>
      </p:pic>
      <p:pic>
        <p:nvPicPr>
          <p:cNvPr id="17412" name="Picture 4" descr="http://www.solostocks.com/img/estuche-reloj-de-metal-mod-dresde-5803804z0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72264" y="3929074"/>
            <a:ext cx="2571736" cy="2571736"/>
          </a:xfrm>
          <a:prstGeom prst="rect">
            <a:avLst/>
          </a:prstGeom>
          <a:noFill/>
        </p:spPr>
      </p:pic>
      <p:pic>
        <p:nvPicPr>
          <p:cNvPr id="17414" name="Picture 6" descr="http://www.mairatubazaar.com/images/MTB%20972.pn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-428652"/>
            <a:ext cx="3290227" cy="2828917"/>
          </a:xfrm>
          <a:prstGeom prst="rect">
            <a:avLst/>
          </a:prstGeom>
          <a:noFill/>
        </p:spPr>
      </p:pic>
      <p:pic>
        <p:nvPicPr>
          <p:cNvPr id="17416" name="Picture 8" descr="http://creativestock.es/wp-content/uploads/2009/12/cruz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5984" y="0"/>
            <a:ext cx="3008878" cy="2143116"/>
          </a:xfrm>
          <a:prstGeom prst="rect">
            <a:avLst/>
          </a:prstGeom>
          <a:noFill/>
        </p:spPr>
      </p:pic>
      <p:pic>
        <p:nvPicPr>
          <p:cNvPr id="17418" name="Picture 10" descr="http://www.la14.com/tiendala14/images/product_images/13531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2000240"/>
            <a:ext cx="2500330" cy="262534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500298" y="66045"/>
            <a:ext cx="5607624" cy="68634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6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hallenge Shadow" pitchFamily="2" charset="0"/>
              </a:rPr>
              <a:t>Creaciones:</a:t>
            </a:r>
          </a:p>
          <a:p>
            <a:pPr algn="ctr"/>
            <a:endParaRPr lang="es-ES" sz="6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hallenge Shadow" pitchFamily="2" charset="0"/>
            </a:endParaRPr>
          </a:p>
          <a:p>
            <a:pPr algn="ctr"/>
            <a:r>
              <a:rPr lang="es-ES" sz="6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hallenge Shadow" pitchFamily="2" charset="0"/>
              </a:rPr>
              <a:t>WEB SITE</a:t>
            </a:r>
          </a:p>
          <a:p>
            <a:pPr algn="ctr"/>
            <a:r>
              <a:rPr lang="es-ES" sz="6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hallenge Shadow" pitchFamily="2" charset="0"/>
              </a:rPr>
              <a:t>QUÍMICA AL </a:t>
            </a:r>
          </a:p>
          <a:p>
            <a:pPr algn="ctr"/>
            <a:r>
              <a:rPr lang="es-ES" sz="6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hallenge Shadow" pitchFamily="2" charset="0"/>
              </a:rPr>
              <a:t>DIA</a:t>
            </a:r>
          </a:p>
          <a:p>
            <a:pPr algn="ctr"/>
            <a:endParaRPr lang="es-ES" sz="6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hallenge Shadow" pitchFamily="2" charset="0"/>
            </a:endParaRPr>
          </a:p>
          <a:p>
            <a:pPr algn="ctr"/>
            <a:r>
              <a:rPr lang="es-ES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hallenge Shadow" pitchFamily="2" charset="0"/>
              </a:rPr>
              <a:t>Adriana Álvarez</a:t>
            </a:r>
            <a:endParaRPr lang="es-ES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hallenge Shadow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lantilla de diseño de farmacia">
  <a:themeElements>
    <a:clrScheme name="Tema de Office 1">
      <a:dk1>
        <a:srgbClr val="404075"/>
      </a:dk1>
      <a:lt1>
        <a:srgbClr val="CCECFF"/>
      </a:lt1>
      <a:dk2>
        <a:srgbClr val="99CCFF"/>
      </a:dk2>
      <a:lt2>
        <a:srgbClr val="EAEAEA"/>
      </a:lt2>
      <a:accent1>
        <a:srgbClr val="6600FF"/>
      </a:accent1>
      <a:accent2>
        <a:srgbClr val="CCCC00"/>
      </a:accent2>
      <a:accent3>
        <a:srgbClr val="CAE2FF"/>
      </a:accent3>
      <a:accent4>
        <a:srgbClr val="AEC9DA"/>
      </a:accent4>
      <a:accent5>
        <a:srgbClr val="B8AAFF"/>
      </a:accent5>
      <a:accent6>
        <a:srgbClr val="B9B900"/>
      </a:accent6>
      <a:hlink>
        <a:srgbClr val="996633"/>
      </a:hlink>
      <a:folHlink>
        <a:srgbClr val="0099CC"/>
      </a:folHlink>
    </a:clrScheme>
    <a:fontScheme name="Tema de Offic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Tema de Office 1">
        <a:dk1>
          <a:srgbClr val="404075"/>
        </a:dk1>
        <a:lt1>
          <a:srgbClr val="CCECFF"/>
        </a:lt1>
        <a:dk2>
          <a:srgbClr val="99CCFF"/>
        </a:dk2>
        <a:lt2>
          <a:srgbClr val="EAEAEA"/>
        </a:lt2>
        <a:accent1>
          <a:srgbClr val="6600FF"/>
        </a:accent1>
        <a:accent2>
          <a:srgbClr val="CCCC00"/>
        </a:accent2>
        <a:accent3>
          <a:srgbClr val="CAE2FF"/>
        </a:accent3>
        <a:accent4>
          <a:srgbClr val="AEC9DA"/>
        </a:accent4>
        <a:accent5>
          <a:srgbClr val="B8AAFF"/>
        </a:accent5>
        <a:accent6>
          <a:srgbClr val="B9B900"/>
        </a:accent6>
        <a:hlink>
          <a:srgbClr val="996633"/>
        </a:hlink>
        <a:folHlink>
          <a:srgbClr val="0099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000000"/>
        </a:dk1>
        <a:lt1>
          <a:srgbClr val="99CCFF"/>
        </a:lt1>
        <a:dk2>
          <a:srgbClr val="000066"/>
        </a:dk2>
        <a:lt2>
          <a:srgbClr val="FFFFFF"/>
        </a:lt2>
        <a:accent1>
          <a:srgbClr val="CCCCFF"/>
        </a:accent1>
        <a:accent2>
          <a:srgbClr val="FFFFCC"/>
        </a:accent2>
        <a:accent3>
          <a:srgbClr val="CAE2FF"/>
        </a:accent3>
        <a:accent4>
          <a:srgbClr val="000000"/>
        </a:accent4>
        <a:accent5>
          <a:srgbClr val="E2E2FF"/>
        </a:accent5>
        <a:accent6>
          <a:srgbClr val="E7E7B9"/>
        </a:accent6>
        <a:hlink>
          <a:srgbClr val="FFCC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555555"/>
        </a:accent6>
        <a:hlink>
          <a:srgbClr val="969696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 de diseño de farmacia</Template>
  <TotalTime>34</TotalTime>
  <Words>220</Words>
  <Application>Microsoft PowerPoint 7.0</Application>
  <PresentationFormat>Presentación en pantalla (4:3)</PresentationFormat>
  <Paragraphs>48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0" baseType="lpstr">
      <vt:lpstr>Arial</vt:lpstr>
      <vt:lpstr>Times New Roman</vt:lpstr>
      <vt:lpstr>Plantilla de diseño de farmacia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subject/>
  <dc:creator>Ba-k.com</dc:creator>
  <cp:keywords/>
  <dc:description/>
  <cp:lastModifiedBy>Ba-k.com</cp:lastModifiedBy>
  <cp:revision>8</cp:revision>
  <cp:lastPrinted>1601-01-01T00:00:00Z</cp:lastPrinted>
  <dcterms:created xsi:type="dcterms:W3CDTF">2011-07-18T10:10:31Z</dcterms:created>
  <dcterms:modified xsi:type="dcterms:W3CDTF">2011-07-18T10:45:15Z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TC010690533082</vt:lpwstr>
  </property>
</Properties>
</file>